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861" r:id="rId2"/>
    <p:sldId id="1049" r:id="rId3"/>
    <p:sldId id="1048" r:id="rId4"/>
    <p:sldId id="1071" r:id="rId5"/>
    <p:sldId id="1072" r:id="rId6"/>
    <p:sldId id="1073" r:id="rId7"/>
    <p:sldId id="1074" r:id="rId8"/>
    <p:sldId id="1052"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1" autoAdjust="0"/>
    <p:restoredTop sz="82472" autoAdjust="0"/>
  </p:normalViewPr>
  <p:slideViewPr>
    <p:cSldViewPr>
      <p:cViewPr varScale="1">
        <p:scale>
          <a:sx n="148" d="100"/>
          <a:sy n="148" d="100"/>
        </p:scale>
        <p:origin x="1400" y="192"/>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5/16/21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2402619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919640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9801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248132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174409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829732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187924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Galatians 5:16-26</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60461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panose="02020603050405020304" pitchFamily="18" charset="0"/>
                <a:ea typeface="Times New Roman" panose="02020603050405020304" pitchFamily="18" charset="0"/>
              </a:rPr>
              <a:t>16 </a:t>
            </a:r>
            <a:r>
              <a:rPr lang="en-AU" sz="2800" dirty="0">
                <a:solidFill>
                  <a:schemeClr val="bg1"/>
                </a:solidFill>
                <a:latin typeface="Times New Roman" panose="02020603050405020304" pitchFamily="18" charset="0"/>
                <a:ea typeface="Times New Roman" panose="02020603050405020304" pitchFamily="18" charset="0"/>
              </a:rPr>
              <a:t>But I say, walk by the Spirit, and you will not gratify the desires of the flesh.  </a:t>
            </a:r>
            <a:endParaRPr lang="en-AU" sz="1500" dirty="0">
              <a:solidFill>
                <a:schemeClr val="bg1"/>
              </a:solidFill>
              <a:latin typeface="Calibri" panose="020F0502020204030204" pitchFamily="34" charset="0"/>
              <a:ea typeface="Times New Roman" panose="02020603050405020304" pitchFamily="18" charset="0"/>
            </a:endParaRPr>
          </a:p>
          <a:p>
            <a:pPr indent="152400">
              <a:lnSpc>
                <a:spcPct val="115000"/>
              </a:lnSpc>
              <a:spcAft>
                <a:spcPts val="0"/>
              </a:spcAft>
            </a:pPr>
            <a:r>
              <a:rPr lang="en-AU" sz="1500" dirty="0">
                <a:solidFill>
                  <a:schemeClr val="bg1"/>
                </a:solidFill>
                <a:latin typeface="Times New Roman" panose="02020603050405020304" pitchFamily="18" charset="0"/>
                <a:ea typeface="Times New Roman" panose="02020603050405020304" pitchFamily="18" charset="0"/>
              </a:rPr>
              <a:t> </a:t>
            </a:r>
            <a:endParaRPr lang="en-AU" sz="1500" dirty="0">
              <a:solidFill>
                <a:schemeClr val="bg1"/>
              </a:solidFill>
              <a:latin typeface="Calibri" panose="020F0502020204030204" pitchFamily="34" charset="0"/>
              <a:ea typeface="Times New Roman" panose="02020603050405020304" pitchFamily="18" charset="0"/>
            </a:endParaRPr>
          </a:p>
          <a:p>
            <a:pPr>
              <a:spcAft>
                <a:spcPts val="0"/>
              </a:spcAft>
            </a:pPr>
            <a:r>
              <a:rPr lang="en-AU" sz="2800" b="1" baseline="30000" dirty="0">
                <a:solidFill>
                  <a:schemeClr val="bg1"/>
                </a:solidFill>
                <a:latin typeface="Times New Roman" panose="02020603050405020304" pitchFamily="18" charset="0"/>
                <a:ea typeface="Times New Roman" panose="02020603050405020304" pitchFamily="18" charset="0"/>
              </a:rPr>
              <a:t>17 </a:t>
            </a:r>
            <a:r>
              <a:rPr lang="en-AU" sz="2800" dirty="0">
                <a:solidFill>
                  <a:schemeClr val="bg1"/>
                </a:solidFill>
                <a:latin typeface="Times New Roman" panose="02020603050405020304" pitchFamily="18" charset="0"/>
                <a:ea typeface="Times New Roman" panose="02020603050405020304" pitchFamily="18" charset="0"/>
              </a:rPr>
              <a:t>For the desires of the flesh are against the Spirit, and the desires of the Spirit are against the flesh, for these are opposed to each other, to keep you from doing the things you want to do.  </a:t>
            </a:r>
            <a:r>
              <a:rPr lang="en-AU" sz="2800" b="1" baseline="30000" dirty="0">
                <a:solidFill>
                  <a:schemeClr val="bg1"/>
                </a:solidFill>
                <a:latin typeface="Times New Roman" panose="02020603050405020304" pitchFamily="18" charset="0"/>
                <a:ea typeface="Times New Roman" panose="02020603050405020304" pitchFamily="18" charset="0"/>
              </a:rPr>
              <a:t>18 </a:t>
            </a:r>
            <a:r>
              <a:rPr lang="en-AU" sz="2800" dirty="0">
                <a:solidFill>
                  <a:schemeClr val="bg1"/>
                </a:solidFill>
                <a:latin typeface="Times New Roman" panose="02020603050405020304" pitchFamily="18" charset="0"/>
                <a:ea typeface="Times New Roman" panose="02020603050405020304" pitchFamily="18" charset="0"/>
              </a:rPr>
              <a:t>But if you are led by the Spirit, you are not under the law.  </a:t>
            </a:r>
            <a:r>
              <a:rPr lang="en-AU" sz="2800" b="1" baseline="30000" dirty="0">
                <a:solidFill>
                  <a:schemeClr val="bg1"/>
                </a:solidFill>
                <a:latin typeface="Times New Roman" panose="02020603050405020304" pitchFamily="18" charset="0"/>
                <a:ea typeface="Times New Roman" panose="02020603050405020304" pitchFamily="18" charset="0"/>
              </a:rPr>
              <a:t>19 </a:t>
            </a:r>
            <a:r>
              <a:rPr lang="en-AU" sz="2800" dirty="0">
                <a:solidFill>
                  <a:schemeClr val="bg1"/>
                </a:solidFill>
                <a:latin typeface="Times New Roman" panose="02020603050405020304" pitchFamily="18" charset="0"/>
                <a:ea typeface="Times New Roman" panose="02020603050405020304" pitchFamily="18" charset="0"/>
              </a:rPr>
              <a:t>Now the works of the flesh are evident:  sexual immorality, impurity, sensuality, </a:t>
            </a:r>
            <a:r>
              <a:rPr lang="en-AU" sz="2800" b="1" baseline="30000" dirty="0">
                <a:solidFill>
                  <a:schemeClr val="bg1"/>
                </a:solidFill>
                <a:latin typeface="Times New Roman" panose="02020603050405020304" pitchFamily="18" charset="0"/>
                <a:ea typeface="Times New Roman" panose="02020603050405020304" pitchFamily="18" charset="0"/>
              </a:rPr>
              <a:t>20 </a:t>
            </a:r>
            <a:r>
              <a:rPr lang="en-AU" sz="2800" dirty="0">
                <a:solidFill>
                  <a:schemeClr val="bg1"/>
                </a:solidFill>
                <a:latin typeface="Times New Roman" panose="02020603050405020304" pitchFamily="18" charset="0"/>
                <a:ea typeface="Times New Roman" panose="02020603050405020304" pitchFamily="18" charset="0"/>
              </a:rPr>
              <a:t>idolatry, sorcery, enmity, strife, jealousy, fits of anger, rivalries, dissensions, divisions, </a:t>
            </a:r>
            <a:r>
              <a:rPr lang="en-AU" sz="2800" b="1" baseline="30000" dirty="0">
                <a:solidFill>
                  <a:schemeClr val="bg1"/>
                </a:solidFill>
                <a:latin typeface="Times New Roman" panose="02020603050405020304" pitchFamily="18" charset="0"/>
                <a:ea typeface="Times New Roman" panose="02020603050405020304" pitchFamily="18" charset="0"/>
              </a:rPr>
              <a:t>21 </a:t>
            </a:r>
            <a:r>
              <a:rPr lang="en-AU" sz="2800" dirty="0">
                <a:solidFill>
                  <a:schemeClr val="bg1"/>
                </a:solidFill>
                <a:latin typeface="Times New Roman" panose="02020603050405020304" pitchFamily="18" charset="0"/>
                <a:ea typeface="Times New Roman" panose="02020603050405020304" pitchFamily="18" charset="0"/>
              </a:rPr>
              <a:t>envy, drunkenness, orgies, and things like these.  I warn you, as I warned you before, that those who do such things will not inherit the kingdom of God.</a:t>
            </a:r>
            <a:r>
              <a:rPr lang="en-AU" sz="2800" dirty="0">
                <a:solidFill>
                  <a:schemeClr val="bg1"/>
                </a:solidFill>
              </a:rPr>
              <a:t> </a:t>
            </a:r>
            <a:endPar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38755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223994"/>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3200" b="1" baseline="30000" dirty="0">
                <a:solidFill>
                  <a:schemeClr val="bg1"/>
                </a:solidFill>
                <a:latin typeface="Times New Roman" panose="02020603050405020304" pitchFamily="18" charset="0"/>
                <a:ea typeface="Times New Roman" panose="02020603050405020304" pitchFamily="18" charset="0"/>
              </a:rPr>
              <a:t>22 </a:t>
            </a:r>
            <a:r>
              <a:rPr lang="en-AU" sz="3200" dirty="0">
                <a:solidFill>
                  <a:schemeClr val="bg1"/>
                </a:solidFill>
                <a:latin typeface="Times New Roman" panose="02020603050405020304" pitchFamily="18" charset="0"/>
                <a:ea typeface="Times New Roman" panose="02020603050405020304" pitchFamily="18" charset="0"/>
              </a:rPr>
              <a:t>But the fruit of the Spirit is love, joy, peace, patience, kindness, goodness, faithfulness, </a:t>
            </a:r>
            <a:r>
              <a:rPr lang="en-AU" sz="3200" b="1" baseline="30000" dirty="0">
                <a:solidFill>
                  <a:schemeClr val="bg1"/>
                </a:solidFill>
                <a:latin typeface="Times New Roman" panose="02020603050405020304" pitchFamily="18" charset="0"/>
                <a:ea typeface="Times New Roman" panose="02020603050405020304" pitchFamily="18" charset="0"/>
              </a:rPr>
              <a:t>23 </a:t>
            </a:r>
            <a:r>
              <a:rPr lang="en-AU" sz="3200" dirty="0">
                <a:solidFill>
                  <a:schemeClr val="bg1"/>
                </a:solidFill>
                <a:latin typeface="Times New Roman" panose="02020603050405020304" pitchFamily="18" charset="0"/>
                <a:ea typeface="Times New Roman" panose="02020603050405020304" pitchFamily="18" charset="0"/>
              </a:rPr>
              <a:t>gentleness, self-control; against such things there is no law.  </a:t>
            </a:r>
            <a:r>
              <a:rPr lang="en-AU" sz="3200" b="1" baseline="30000" dirty="0">
                <a:solidFill>
                  <a:schemeClr val="bg1"/>
                </a:solidFill>
                <a:latin typeface="Times New Roman" panose="02020603050405020304" pitchFamily="18" charset="0"/>
                <a:ea typeface="Times New Roman" panose="02020603050405020304" pitchFamily="18" charset="0"/>
              </a:rPr>
              <a:t>24 </a:t>
            </a:r>
            <a:r>
              <a:rPr lang="en-AU" sz="3200" dirty="0">
                <a:solidFill>
                  <a:schemeClr val="bg1"/>
                </a:solidFill>
                <a:latin typeface="Times New Roman" panose="02020603050405020304" pitchFamily="18" charset="0"/>
                <a:ea typeface="Times New Roman" panose="02020603050405020304" pitchFamily="18" charset="0"/>
              </a:rPr>
              <a:t>And those who belong to Christ Jesus have crucified the flesh with its passions and desires. </a:t>
            </a:r>
            <a:endParaRPr lang="en-AU" sz="2800" dirty="0">
              <a:solidFill>
                <a:schemeClr val="bg1"/>
              </a:solidFill>
              <a:latin typeface="Calibri" panose="020F0502020204030204" pitchFamily="34" charset="0"/>
              <a:ea typeface="Times New Roman" panose="02020603050405020304" pitchFamily="18" charset="0"/>
            </a:endParaRPr>
          </a:p>
          <a:p>
            <a:pPr indent="152400">
              <a:lnSpc>
                <a:spcPct val="115000"/>
              </a:lnSpc>
              <a:spcAft>
                <a:spcPts val="1000"/>
              </a:spcAft>
            </a:pPr>
            <a:r>
              <a:rPr lang="en-AU" sz="3200" dirty="0">
                <a:solidFill>
                  <a:schemeClr val="bg1"/>
                </a:solidFill>
                <a:latin typeface="Times New Roman" panose="02020603050405020304" pitchFamily="18" charset="0"/>
                <a:ea typeface="Times New Roman" panose="02020603050405020304" pitchFamily="18" charset="0"/>
              </a:rPr>
              <a:t> </a:t>
            </a:r>
            <a:endParaRPr lang="en-AU" sz="2800" dirty="0">
              <a:solidFill>
                <a:schemeClr val="bg1"/>
              </a:solidFill>
              <a:latin typeface="Calibri" panose="020F0502020204030204" pitchFamily="34" charset="0"/>
              <a:ea typeface="Times New Roman" panose="02020603050405020304" pitchFamily="18" charset="0"/>
            </a:endParaRPr>
          </a:p>
          <a:p>
            <a:r>
              <a:rPr lang="en-AU" sz="3200" b="1" baseline="30000" dirty="0">
                <a:solidFill>
                  <a:schemeClr val="bg1"/>
                </a:solidFill>
                <a:latin typeface="Times New Roman" panose="02020603050405020304" pitchFamily="18" charset="0"/>
                <a:ea typeface="Times New Roman" panose="02020603050405020304" pitchFamily="18" charset="0"/>
              </a:rPr>
              <a:t>25 </a:t>
            </a:r>
            <a:r>
              <a:rPr lang="en-AU" sz="3200" dirty="0">
                <a:solidFill>
                  <a:schemeClr val="bg1"/>
                </a:solidFill>
                <a:latin typeface="Times New Roman" panose="02020603050405020304" pitchFamily="18" charset="0"/>
                <a:ea typeface="Times New Roman" panose="02020603050405020304" pitchFamily="18" charset="0"/>
              </a:rPr>
              <a:t>If we live by the Spirit, let us also keep in step with the Spirit.  </a:t>
            </a:r>
            <a:r>
              <a:rPr lang="en-AU" sz="3200" b="1" baseline="30000" dirty="0">
                <a:solidFill>
                  <a:schemeClr val="bg1"/>
                </a:solidFill>
                <a:latin typeface="Times New Roman" panose="02020603050405020304" pitchFamily="18" charset="0"/>
                <a:ea typeface="Times New Roman" panose="02020603050405020304" pitchFamily="18" charset="0"/>
              </a:rPr>
              <a:t>26 </a:t>
            </a:r>
            <a:r>
              <a:rPr lang="en-AU" sz="3200" dirty="0">
                <a:solidFill>
                  <a:schemeClr val="bg1"/>
                </a:solidFill>
                <a:latin typeface="Times New Roman" panose="02020603050405020304" pitchFamily="18" charset="0"/>
                <a:ea typeface="Times New Roman" panose="02020603050405020304" pitchFamily="18" charset="0"/>
              </a:rPr>
              <a:t>Let us not become conceited, provoking one another, envying one another. </a:t>
            </a:r>
            <a:endParaRPr lang="en-AU" sz="31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563328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A3C23F2-F475-074D-A4E4-888CC1A43FB8}"/>
              </a:ext>
            </a:extLst>
          </p:cNvPr>
          <p:cNvSpPr/>
          <p:nvPr/>
        </p:nvSpPr>
        <p:spPr>
          <a:xfrm>
            <a:off x="-812" y="0"/>
            <a:ext cx="9141143" cy="5637441"/>
          </a:xfrm>
          <a:prstGeom prst="rect">
            <a:avLst/>
          </a:prstGeom>
          <a:solidFill>
            <a:schemeClr val="bg1"/>
          </a:solidFill>
        </p:spPr>
        <p:txBody>
          <a:bodyPr wrap="square">
            <a:spAutoFit/>
          </a:bodyPr>
          <a:lstStyle/>
          <a:p>
            <a:r>
              <a:rPr lang="en-US" sz="2300" b="1" u="sng" dirty="0">
                <a:latin typeface="Comic Sans MS" panose="030F0902030302020204" pitchFamily="66" charset="0"/>
                <a:ea typeface="Times New Roman" panose="02020603050405020304" pitchFamily="18" charset="0"/>
              </a:rPr>
              <a:t>Mark 7:</a:t>
            </a:r>
            <a:r>
              <a:rPr lang="en-US" sz="2300" b="1" baseline="30000" dirty="0">
                <a:latin typeface="Comic Sans MS" panose="030F0902030302020204" pitchFamily="66" charset="0"/>
                <a:ea typeface="Times New Roman" panose="02020603050405020304" pitchFamily="18" charset="0"/>
              </a:rPr>
              <a:t>14 </a:t>
            </a:r>
            <a:r>
              <a:rPr lang="en-US" sz="2300" dirty="0">
                <a:latin typeface="Comic Sans MS" panose="030F0902030302020204" pitchFamily="66" charset="0"/>
                <a:ea typeface="Times New Roman" panose="02020603050405020304" pitchFamily="18" charset="0"/>
              </a:rPr>
              <a:t>And he called the people to him again and said to them, </a:t>
            </a:r>
            <a:r>
              <a:rPr lang="en-US" sz="2300" dirty="0">
                <a:solidFill>
                  <a:srgbClr val="FF0000"/>
                </a:solidFill>
                <a:latin typeface="Comic Sans MS" panose="030F0902030302020204" pitchFamily="66" charset="0"/>
                <a:ea typeface="Times New Roman" panose="02020603050405020304" pitchFamily="18" charset="0"/>
              </a:rPr>
              <a:t>“Hear me, all of you, and understand: </a:t>
            </a:r>
            <a:r>
              <a:rPr lang="en-US" sz="2300" dirty="0">
                <a:latin typeface="Comic Sans MS" panose="030F0902030302020204" pitchFamily="66" charset="0"/>
                <a:ea typeface="Times New Roman" panose="02020603050405020304" pitchFamily="18" charset="0"/>
              </a:rPr>
              <a:t> </a:t>
            </a:r>
            <a:r>
              <a:rPr lang="en-US" sz="2300" b="1" baseline="30000" dirty="0">
                <a:latin typeface="Comic Sans MS" panose="030F0902030302020204" pitchFamily="66" charset="0"/>
                <a:ea typeface="Times New Roman" panose="02020603050405020304" pitchFamily="18" charset="0"/>
              </a:rPr>
              <a:t>15 </a:t>
            </a:r>
            <a:r>
              <a:rPr lang="en-US" sz="2300" dirty="0">
                <a:solidFill>
                  <a:srgbClr val="FF0000"/>
                </a:solidFill>
                <a:latin typeface="Comic Sans MS" panose="030F0902030302020204" pitchFamily="66" charset="0"/>
                <a:ea typeface="Times New Roman" panose="02020603050405020304" pitchFamily="18" charset="0"/>
              </a:rPr>
              <a:t>There is nothing outside a person that by going into him can defile him, but the things that come out of a person are what defile him.” </a:t>
            </a:r>
            <a:r>
              <a:rPr lang="en-US" sz="2300" dirty="0">
                <a:latin typeface="Comic Sans MS" panose="030F0902030302020204" pitchFamily="66" charset="0"/>
                <a:ea typeface="Times New Roman" panose="02020603050405020304" pitchFamily="18" charset="0"/>
              </a:rPr>
              <a:t> </a:t>
            </a:r>
            <a:r>
              <a:rPr lang="en-US" sz="2300" b="1" baseline="30000" dirty="0">
                <a:latin typeface="Comic Sans MS" panose="030F0902030302020204" pitchFamily="66" charset="0"/>
                <a:ea typeface="Times New Roman" panose="02020603050405020304" pitchFamily="18" charset="0"/>
              </a:rPr>
              <a:t>17 </a:t>
            </a:r>
            <a:r>
              <a:rPr lang="en-US" sz="2300" dirty="0">
                <a:latin typeface="Comic Sans MS" panose="030F0902030302020204" pitchFamily="66" charset="0"/>
                <a:ea typeface="Times New Roman" panose="02020603050405020304" pitchFamily="18" charset="0"/>
              </a:rPr>
              <a:t>And when he had entered the house and left the people, his disciples asked him about the parable.  </a:t>
            </a:r>
          </a:p>
          <a:p>
            <a:br>
              <a:rPr lang="en-US" sz="2300" b="1" baseline="30000" dirty="0">
                <a:latin typeface="Comic Sans MS" panose="030F0902030302020204" pitchFamily="66" charset="0"/>
                <a:ea typeface="Times New Roman" panose="02020603050405020304" pitchFamily="18" charset="0"/>
              </a:rPr>
            </a:br>
            <a:r>
              <a:rPr lang="en-US" sz="2300" b="1" baseline="30000" dirty="0">
                <a:latin typeface="Comic Sans MS" panose="030F0902030302020204" pitchFamily="66" charset="0"/>
                <a:ea typeface="Times New Roman" panose="02020603050405020304" pitchFamily="18" charset="0"/>
              </a:rPr>
              <a:t>18 </a:t>
            </a:r>
            <a:r>
              <a:rPr lang="en-US" sz="2300" dirty="0">
                <a:latin typeface="Comic Sans MS" panose="030F0902030302020204" pitchFamily="66" charset="0"/>
                <a:ea typeface="Times New Roman" panose="02020603050405020304" pitchFamily="18" charset="0"/>
              </a:rPr>
              <a:t>And he said to them, </a:t>
            </a:r>
            <a:r>
              <a:rPr lang="en-US" sz="2300" dirty="0">
                <a:solidFill>
                  <a:srgbClr val="FF0000"/>
                </a:solidFill>
                <a:latin typeface="Comic Sans MS" panose="030F0902030302020204" pitchFamily="66" charset="0"/>
                <a:ea typeface="Times New Roman" panose="02020603050405020304" pitchFamily="18" charset="0"/>
              </a:rPr>
              <a:t>“Then are you also without understanding?  Do you not see that whatever goes into a person from outside cannot defile him,</a:t>
            </a:r>
            <a:r>
              <a:rPr lang="en-US" sz="2300" dirty="0">
                <a:latin typeface="Comic Sans MS" panose="030F0902030302020204" pitchFamily="66" charset="0"/>
                <a:ea typeface="Times New Roman" panose="02020603050405020304" pitchFamily="18" charset="0"/>
              </a:rPr>
              <a:t> </a:t>
            </a:r>
            <a:r>
              <a:rPr lang="en-US" sz="2300" b="1" baseline="30000" dirty="0">
                <a:latin typeface="Comic Sans MS" panose="030F0902030302020204" pitchFamily="66" charset="0"/>
                <a:ea typeface="Times New Roman" panose="02020603050405020304" pitchFamily="18" charset="0"/>
              </a:rPr>
              <a:t>19 </a:t>
            </a:r>
            <a:r>
              <a:rPr lang="en-US" sz="2300" dirty="0">
                <a:solidFill>
                  <a:srgbClr val="FF0000"/>
                </a:solidFill>
                <a:latin typeface="Comic Sans MS" panose="030F0902030302020204" pitchFamily="66" charset="0"/>
                <a:ea typeface="Times New Roman" panose="02020603050405020304" pitchFamily="18" charset="0"/>
              </a:rPr>
              <a:t>since it enters not his heart but his stomach, and is expelled?”</a:t>
            </a:r>
            <a:r>
              <a:rPr lang="en-US" sz="2300" dirty="0">
                <a:latin typeface="Comic Sans MS" panose="030F0902030302020204" pitchFamily="66" charset="0"/>
                <a:ea typeface="Times New Roman" panose="02020603050405020304" pitchFamily="18" charset="0"/>
              </a:rPr>
              <a:t> (Thus he declared all foods clean.)  </a:t>
            </a:r>
            <a:r>
              <a:rPr lang="en-US" sz="2300" b="1" baseline="30000" dirty="0">
                <a:latin typeface="Comic Sans MS" panose="030F0902030302020204" pitchFamily="66" charset="0"/>
                <a:ea typeface="Times New Roman" panose="02020603050405020304" pitchFamily="18" charset="0"/>
              </a:rPr>
              <a:t>20 </a:t>
            </a:r>
            <a:r>
              <a:rPr lang="en-US" sz="2300" dirty="0">
                <a:latin typeface="Comic Sans MS" panose="030F0902030302020204" pitchFamily="66" charset="0"/>
                <a:ea typeface="Times New Roman" panose="02020603050405020304" pitchFamily="18" charset="0"/>
              </a:rPr>
              <a:t>And he said, </a:t>
            </a:r>
            <a:r>
              <a:rPr lang="en-US" sz="2300" dirty="0">
                <a:solidFill>
                  <a:srgbClr val="FF0000"/>
                </a:solidFill>
                <a:latin typeface="Comic Sans MS" panose="030F0902030302020204" pitchFamily="66" charset="0"/>
                <a:ea typeface="Times New Roman" panose="02020603050405020304" pitchFamily="18" charset="0"/>
              </a:rPr>
              <a:t>“What comes out of a person is what defiles him. </a:t>
            </a:r>
            <a:r>
              <a:rPr lang="en-US" sz="2300" dirty="0">
                <a:latin typeface="Comic Sans MS" panose="030F0902030302020204" pitchFamily="66" charset="0"/>
                <a:ea typeface="Times New Roman" panose="02020603050405020304" pitchFamily="18" charset="0"/>
              </a:rPr>
              <a:t> </a:t>
            </a:r>
            <a:r>
              <a:rPr lang="en-US" sz="2300" b="1" baseline="30000" dirty="0">
                <a:latin typeface="Comic Sans MS" panose="030F0902030302020204" pitchFamily="66" charset="0"/>
                <a:ea typeface="Times New Roman" panose="02020603050405020304" pitchFamily="18" charset="0"/>
              </a:rPr>
              <a:t>21 </a:t>
            </a:r>
            <a:r>
              <a:rPr lang="en-US" sz="2300" dirty="0">
                <a:solidFill>
                  <a:srgbClr val="FF0000"/>
                </a:solidFill>
                <a:latin typeface="Comic Sans MS" panose="030F0902030302020204" pitchFamily="66" charset="0"/>
                <a:ea typeface="Times New Roman" panose="02020603050405020304" pitchFamily="18" charset="0"/>
              </a:rPr>
              <a:t>For from within, </a:t>
            </a:r>
            <a:r>
              <a:rPr lang="en-US" sz="2300" u="sng" dirty="0">
                <a:solidFill>
                  <a:srgbClr val="FF0000"/>
                </a:solidFill>
                <a:latin typeface="Comic Sans MS" panose="030F0902030302020204" pitchFamily="66" charset="0"/>
                <a:ea typeface="Times New Roman" panose="02020603050405020304" pitchFamily="18" charset="0"/>
              </a:rPr>
              <a:t>out of the heart of man</a:t>
            </a:r>
            <a:r>
              <a:rPr lang="en-US" sz="2300" dirty="0">
                <a:solidFill>
                  <a:srgbClr val="FF0000"/>
                </a:solidFill>
                <a:latin typeface="Comic Sans MS" panose="030F0902030302020204" pitchFamily="66" charset="0"/>
                <a:ea typeface="Times New Roman" panose="02020603050405020304" pitchFamily="18" charset="0"/>
              </a:rPr>
              <a:t>, come evil thoughts, sexual immorality, theft, murder, adultery,</a:t>
            </a:r>
            <a:r>
              <a:rPr lang="en-US" sz="2300" dirty="0">
                <a:latin typeface="Comic Sans MS" panose="030F0902030302020204" pitchFamily="66" charset="0"/>
                <a:ea typeface="Times New Roman" panose="02020603050405020304" pitchFamily="18" charset="0"/>
              </a:rPr>
              <a:t> </a:t>
            </a:r>
            <a:r>
              <a:rPr lang="en-US" sz="2300" b="1" baseline="30000" dirty="0">
                <a:latin typeface="Comic Sans MS" panose="030F0902030302020204" pitchFamily="66" charset="0"/>
                <a:ea typeface="Times New Roman" panose="02020603050405020304" pitchFamily="18" charset="0"/>
              </a:rPr>
              <a:t>22 </a:t>
            </a:r>
            <a:r>
              <a:rPr lang="en-US" sz="2300" dirty="0">
                <a:solidFill>
                  <a:srgbClr val="FF0000"/>
                </a:solidFill>
                <a:latin typeface="Comic Sans MS" panose="030F0902030302020204" pitchFamily="66" charset="0"/>
                <a:ea typeface="Times New Roman" panose="02020603050405020304" pitchFamily="18" charset="0"/>
              </a:rPr>
              <a:t>coveting, wickedness, deceit, sensuality, envy, slander, pride, foolishness. </a:t>
            </a:r>
            <a:r>
              <a:rPr lang="en-US" sz="2300" dirty="0">
                <a:latin typeface="Comic Sans MS" panose="030F0902030302020204" pitchFamily="66" charset="0"/>
                <a:ea typeface="Times New Roman" panose="02020603050405020304" pitchFamily="18" charset="0"/>
              </a:rPr>
              <a:t> </a:t>
            </a:r>
            <a:r>
              <a:rPr lang="en-US" sz="2300" b="1" baseline="30000" dirty="0">
                <a:latin typeface="Comic Sans MS" panose="030F0902030302020204" pitchFamily="66" charset="0"/>
                <a:ea typeface="Times New Roman" panose="02020603050405020304" pitchFamily="18" charset="0"/>
              </a:rPr>
              <a:t>23 </a:t>
            </a:r>
            <a:r>
              <a:rPr lang="en-US" sz="2300" dirty="0">
                <a:solidFill>
                  <a:srgbClr val="FF0000"/>
                </a:solidFill>
                <a:latin typeface="Comic Sans MS" panose="030F0902030302020204" pitchFamily="66" charset="0"/>
                <a:ea typeface="Times New Roman" panose="02020603050405020304" pitchFamily="18" charset="0"/>
              </a:rPr>
              <a:t>All these evil things come from within, and they defile a person.”</a:t>
            </a:r>
            <a:r>
              <a:rPr lang="en-AU" sz="2300" dirty="0">
                <a:latin typeface="Comic Sans MS" panose="030F0902030302020204" pitchFamily="66" charset="0"/>
              </a:rPr>
              <a:t> </a:t>
            </a:r>
            <a:endParaRPr lang="en-AU" sz="2300"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316023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Crucify the Flesh, to keep in step with the Spirit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B216115-3CE0-C640-8982-E1DA7E9527C2}"/>
              </a:ext>
            </a:extLst>
          </p:cNvPr>
          <p:cNvSpPr txBox="1"/>
          <p:nvPr/>
        </p:nvSpPr>
        <p:spPr>
          <a:xfrm>
            <a:off x="-1" y="337220"/>
            <a:ext cx="914114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Living by a moral code or system of ethics doesn’t deal with sin because sin is ‘a heart issue’</a:t>
            </a:r>
          </a:p>
        </p:txBody>
      </p:sp>
      <p:sp>
        <p:nvSpPr>
          <p:cNvPr id="14" name="Rectangle 13">
            <a:extLst>
              <a:ext uri="{FF2B5EF4-FFF2-40B4-BE49-F238E27FC236}">
                <a16:creationId xmlns:a16="http://schemas.microsoft.com/office/drawing/2014/main" id="{B129D158-FE1B-D049-ADCA-BBE90615583C}"/>
              </a:ext>
            </a:extLst>
          </p:cNvPr>
          <p:cNvSpPr/>
          <p:nvPr/>
        </p:nvSpPr>
        <p:spPr>
          <a:xfrm>
            <a:off x="0" y="737330"/>
            <a:ext cx="9141142" cy="3416320"/>
          </a:xfrm>
          <a:prstGeom prst="rect">
            <a:avLst/>
          </a:prstGeom>
          <a:solidFill>
            <a:schemeClr val="bg1"/>
          </a:solidFill>
        </p:spPr>
        <p:txBody>
          <a:bodyPr wrap="square">
            <a:spAutoFit/>
          </a:bodyPr>
          <a:lstStyle/>
          <a:p>
            <a:r>
              <a:rPr lang="en-AU" sz="2400" dirty="0">
                <a:latin typeface="Comic Sans MS" panose="030F0902030302020204" pitchFamily="66" charset="0"/>
                <a:ea typeface="Times New Roman" panose="02020603050405020304" pitchFamily="18" charset="0"/>
              </a:rPr>
              <a:t>Jeremiah 31: (ESV) </a:t>
            </a:r>
            <a:endParaRPr lang="en-AU" sz="2400" dirty="0">
              <a:latin typeface="Times New Roman" panose="02020603050405020304" pitchFamily="18" charset="0"/>
              <a:ea typeface="Times New Roman" panose="02020603050405020304" pitchFamily="18" charset="0"/>
            </a:endParaRPr>
          </a:p>
          <a:p>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33 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For this is the covenant that I will make with the house of Israel after those days, declares YHWH:  I will put my law </a:t>
            </a:r>
            <a:r>
              <a:rPr lang="en-AU" sz="2400" b="1" u="sng" dirty="0">
                <a:latin typeface="Comic Sans MS" panose="030F0902030302020204" pitchFamily="66" charset="0"/>
                <a:ea typeface="Times New Roman" panose="02020603050405020304" pitchFamily="18" charset="0"/>
                <a:cs typeface="Times New Roman" panose="02020603050405020304" pitchFamily="18" charset="0"/>
              </a:rPr>
              <a:t>within</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them, and I will write it on their </a:t>
            </a:r>
            <a:r>
              <a:rPr lang="en-AU" sz="2400" u="sng" dirty="0">
                <a:latin typeface="Comic Sans MS" panose="030F0902030302020204" pitchFamily="66" charset="0"/>
                <a:ea typeface="Times New Roman" panose="02020603050405020304" pitchFamily="18" charset="0"/>
                <a:cs typeface="Times New Roman" panose="02020603050405020304" pitchFamily="18" charset="0"/>
              </a:rPr>
              <a:t>hearts</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And I will be their God, and they shall be my people.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34 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And no longer shall each one </a:t>
            </a:r>
            <a:r>
              <a:rPr lang="en-AU" sz="2400" b="1" u="sng" dirty="0">
                <a:latin typeface="Comic Sans MS" panose="030F0902030302020204" pitchFamily="66" charset="0"/>
                <a:ea typeface="Times New Roman" panose="02020603050405020304" pitchFamily="18" charset="0"/>
                <a:cs typeface="Times New Roman" panose="02020603050405020304" pitchFamily="18" charset="0"/>
              </a:rPr>
              <a:t>teach</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his neighbour and each his brother, saying, ‘Know YHWH,’ for they shall all know me, from the least of them to the greatest, declares YHWH.  For I will forgive their iniquity, and I will remember their sin no more.”</a:t>
            </a:r>
            <a:r>
              <a:rPr lang="en-AU" sz="2400" dirty="0"/>
              <a:t> </a:t>
            </a:r>
            <a:endParaRPr lang="en-AU"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86637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Crucify the Flesh, to keep in step with the Spirit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B216115-3CE0-C640-8982-E1DA7E9527C2}"/>
              </a:ext>
            </a:extLst>
          </p:cNvPr>
          <p:cNvSpPr txBox="1"/>
          <p:nvPr/>
        </p:nvSpPr>
        <p:spPr>
          <a:xfrm>
            <a:off x="-1" y="337220"/>
            <a:ext cx="914114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Living by a moral code or system of ethics doesn’t deal with sin because sin is ‘a heart issue’</a:t>
            </a:r>
          </a:p>
        </p:txBody>
      </p:sp>
      <p:sp>
        <p:nvSpPr>
          <p:cNvPr id="14" name="Rectangle 13">
            <a:extLst>
              <a:ext uri="{FF2B5EF4-FFF2-40B4-BE49-F238E27FC236}">
                <a16:creationId xmlns:a16="http://schemas.microsoft.com/office/drawing/2014/main" id="{B129D158-FE1B-D049-ADCA-BBE90615583C}"/>
              </a:ext>
            </a:extLst>
          </p:cNvPr>
          <p:cNvSpPr/>
          <p:nvPr/>
        </p:nvSpPr>
        <p:spPr>
          <a:xfrm>
            <a:off x="107504" y="704580"/>
            <a:ext cx="8856984" cy="369332"/>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dirty="0">
                <a:latin typeface="Comic Sans MS" panose="030F0902030302020204" pitchFamily="66" charset="0"/>
                <a:ea typeface="Times New Roman" panose="02020603050405020304" pitchFamily="18" charset="0"/>
                <a:cs typeface="Times New Roman" panose="02020603050405020304" pitchFamily="18" charset="0"/>
              </a:rPr>
              <a:t>But I say, walk by the Spirit, and you will not gratify the desires of the flesh.</a:t>
            </a:r>
            <a:r>
              <a:rPr lang="en-AU" dirty="0"/>
              <a:t> </a:t>
            </a:r>
            <a:endParaRPr lang="en-AU" dirty="0">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763252EF-3032-004A-A4F1-02275F1210DD}"/>
              </a:ext>
            </a:extLst>
          </p:cNvPr>
          <p:cNvSpPr txBox="1"/>
          <p:nvPr/>
        </p:nvSpPr>
        <p:spPr>
          <a:xfrm>
            <a:off x="12970" y="1083008"/>
            <a:ext cx="9141143"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before salvation, we are controlled by the Flesh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saved, Holy Spirit moves in to live in our heart</a:t>
            </a:r>
          </a:p>
        </p:txBody>
      </p:sp>
      <p:sp>
        <p:nvSpPr>
          <p:cNvPr id="17" name="Rectangle 16">
            <a:extLst>
              <a:ext uri="{FF2B5EF4-FFF2-40B4-BE49-F238E27FC236}">
                <a16:creationId xmlns:a16="http://schemas.microsoft.com/office/drawing/2014/main" id="{18A68F8F-5447-884F-9128-06F5F6A41E32}"/>
              </a:ext>
            </a:extLst>
          </p:cNvPr>
          <p:cNvSpPr/>
          <p:nvPr/>
        </p:nvSpPr>
        <p:spPr>
          <a:xfrm>
            <a:off x="5220073" y="1083008"/>
            <a:ext cx="3910958"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24 </a:t>
            </a:r>
            <a:r>
              <a:rPr lang="en-AU" dirty="0">
                <a:latin typeface="Comic Sans MS" panose="030F0902030302020204" pitchFamily="66" charset="0"/>
                <a:ea typeface="Times New Roman" panose="02020603050405020304" pitchFamily="18" charset="0"/>
                <a:cs typeface="Times New Roman" panose="02020603050405020304" pitchFamily="18" charset="0"/>
              </a:rPr>
              <a:t>And those who belong to Christ Jesus have </a:t>
            </a:r>
            <a:r>
              <a:rPr lang="en-AU" b="1" dirty="0">
                <a:latin typeface="Comic Sans MS" panose="030F0902030302020204" pitchFamily="66" charset="0"/>
                <a:ea typeface="Times New Roman" panose="02020603050405020304" pitchFamily="18" charset="0"/>
                <a:cs typeface="Times New Roman" panose="02020603050405020304" pitchFamily="18" charset="0"/>
              </a:rPr>
              <a:t>crucified</a:t>
            </a:r>
            <a:r>
              <a:rPr lang="en-AU" dirty="0">
                <a:latin typeface="Comic Sans MS" panose="030F0902030302020204" pitchFamily="66" charset="0"/>
                <a:ea typeface="Times New Roman" panose="02020603050405020304" pitchFamily="18" charset="0"/>
                <a:cs typeface="Times New Roman" panose="02020603050405020304" pitchFamily="18" charset="0"/>
              </a:rPr>
              <a:t> the flesh with its passions and desires.</a:t>
            </a:r>
            <a:r>
              <a:rPr lang="en-AU" dirty="0"/>
              <a:t> </a:t>
            </a:r>
            <a:endParaRPr lang="en-AU" dirty="0">
              <a:latin typeface="Times New Roman" panose="02020603050405020304" pitchFamily="18" charset="0"/>
              <a:ea typeface="Times New Roman" panose="02020603050405020304" pitchFamily="18" charset="0"/>
            </a:endParaRPr>
          </a:p>
        </p:txBody>
      </p:sp>
      <p:sp>
        <p:nvSpPr>
          <p:cNvPr id="20" name="TextBox 19">
            <a:extLst>
              <a:ext uri="{FF2B5EF4-FFF2-40B4-BE49-F238E27FC236}">
                <a16:creationId xmlns:a16="http://schemas.microsoft.com/office/drawing/2014/main" id="{A1FE912D-8AD7-9E4A-9FE4-366D9F4E74D1}"/>
              </a:ext>
            </a:extLst>
          </p:cNvPr>
          <p:cNvSpPr txBox="1"/>
          <p:nvPr/>
        </p:nvSpPr>
        <p:spPr>
          <a:xfrm>
            <a:off x="12970" y="1653698"/>
            <a:ext cx="5184021"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be saved, means we renounce our old self (rotten to the core), to be born again in Christ</a:t>
            </a:r>
          </a:p>
        </p:txBody>
      </p:sp>
      <p:sp>
        <p:nvSpPr>
          <p:cNvPr id="21" name="TextBox 20">
            <a:extLst>
              <a:ext uri="{FF2B5EF4-FFF2-40B4-BE49-F238E27FC236}">
                <a16:creationId xmlns:a16="http://schemas.microsoft.com/office/drawing/2014/main" id="{33566FDD-3CEF-4542-97B4-1DA8D28ADCE0}"/>
              </a:ext>
            </a:extLst>
          </p:cNvPr>
          <p:cNvSpPr txBox="1"/>
          <p:nvPr/>
        </p:nvSpPr>
        <p:spPr>
          <a:xfrm>
            <a:off x="12970" y="2212148"/>
            <a:ext cx="914114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inner battle:  The desires of the flesh   </a:t>
            </a:r>
            <a:r>
              <a:rPr lang="en-AU" sz="2000" u="sng" dirty="0">
                <a:solidFill>
                  <a:srgbClr val="FFFF00"/>
                </a:solidFill>
                <a:latin typeface="Times New Roman" panose="02020603050405020304" pitchFamily="18" charset="0"/>
                <a:cs typeface="Times New Roman" panose="02020603050405020304" pitchFamily="18" charset="0"/>
              </a:rPr>
              <a:t>Vs</a:t>
            </a:r>
            <a:r>
              <a:rPr lang="en-AU" sz="2000" dirty="0">
                <a:solidFill>
                  <a:srgbClr val="FFFF00"/>
                </a:solidFill>
                <a:latin typeface="Times New Roman" panose="02020603050405020304" pitchFamily="18" charset="0"/>
                <a:cs typeface="Times New Roman" panose="02020603050405020304" pitchFamily="18" charset="0"/>
              </a:rPr>
              <a:t>   the Spirit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2" name="Rectangle 21">
            <a:extLst>
              <a:ext uri="{FF2B5EF4-FFF2-40B4-BE49-F238E27FC236}">
                <a16:creationId xmlns:a16="http://schemas.microsoft.com/office/drawing/2014/main" id="{BB1EE4A0-7D0F-3B4B-B7AF-F6FC92C26E12}"/>
              </a:ext>
            </a:extLst>
          </p:cNvPr>
          <p:cNvSpPr/>
          <p:nvPr/>
        </p:nvSpPr>
        <p:spPr>
          <a:xfrm>
            <a:off x="1187624" y="2577028"/>
            <a:ext cx="7313062"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17 </a:t>
            </a:r>
            <a:r>
              <a:rPr lang="en-AU" dirty="0">
                <a:latin typeface="Comic Sans MS" panose="030F0902030302020204" pitchFamily="66" charset="0"/>
                <a:ea typeface="Times New Roman" panose="02020603050405020304" pitchFamily="18" charset="0"/>
                <a:cs typeface="Times New Roman" panose="02020603050405020304" pitchFamily="18" charset="0"/>
              </a:rPr>
              <a:t>For the desires of the flesh are against the Spirit, and the desires of the Spirit are against the flesh, for these are opposed to each other, </a:t>
            </a:r>
            <a:r>
              <a:rPr lang="en-AU" u="sng" dirty="0">
                <a:latin typeface="Comic Sans MS" panose="030F0902030302020204" pitchFamily="66" charset="0"/>
                <a:ea typeface="Times New Roman" panose="02020603050405020304" pitchFamily="18" charset="0"/>
                <a:cs typeface="Times New Roman" panose="02020603050405020304" pitchFamily="18" charset="0"/>
              </a:rPr>
              <a:t>to keep you from doing the things you want to do</a:t>
            </a:r>
            <a:r>
              <a:rPr lang="en-AU" dirty="0">
                <a:latin typeface="Comic Sans MS" panose="030F0902030302020204" pitchFamily="66" charset="0"/>
                <a:ea typeface="Times New Roman" panose="02020603050405020304" pitchFamily="18" charset="0"/>
                <a:cs typeface="Times New Roman" panose="02020603050405020304" pitchFamily="18" charset="0"/>
              </a:rPr>
              <a:t>.</a:t>
            </a:r>
            <a:r>
              <a:rPr lang="en-AU" dirty="0"/>
              <a:t> </a:t>
            </a:r>
            <a:endParaRPr lang="en-A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69829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0" grpId="0"/>
      <p:bldP spid="21" grpId="0"/>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Crucify the Flesh, to keep in step with the Spirit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B216115-3CE0-C640-8982-E1DA7E9527C2}"/>
              </a:ext>
            </a:extLst>
          </p:cNvPr>
          <p:cNvSpPr txBox="1"/>
          <p:nvPr/>
        </p:nvSpPr>
        <p:spPr>
          <a:xfrm>
            <a:off x="-1" y="337220"/>
            <a:ext cx="914114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Living by a moral code or system of ethics doesn’t deal with sin because sin is ‘a heart issue’</a:t>
            </a:r>
          </a:p>
        </p:txBody>
      </p:sp>
      <p:sp>
        <p:nvSpPr>
          <p:cNvPr id="14" name="Rectangle 13">
            <a:extLst>
              <a:ext uri="{FF2B5EF4-FFF2-40B4-BE49-F238E27FC236}">
                <a16:creationId xmlns:a16="http://schemas.microsoft.com/office/drawing/2014/main" id="{B129D158-FE1B-D049-ADCA-BBE90615583C}"/>
              </a:ext>
            </a:extLst>
          </p:cNvPr>
          <p:cNvSpPr/>
          <p:nvPr/>
        </p:nvSpPr>
        <p:spPr>
          <a:xfrm>
            <a:off x="107504" y="704580"/>
            <a:ext cx="8856984" cy="369332"/>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dirty="0">
                <a:latin typeface="Comic Sans MS" panose="030F0902030302020204" pitchFamily="66" charset="0"/>
                <a:ea typeface="Times New Roman" panose="02020603050405020304" pitchFamily="18" charset="0"/>
                <a:cs typeface="Times New Roman" panose="02020603050405020304" pitchFamily="18" charset="0"/>
              </a:rPr>
              <a:t>But I say, walk by the Spirit, and you will not gratify the desires of the flesh.</a:t>
            </a:r>
            <a:r>
              <a:rPr lang="en-AU" dirty="0"/>
              <a:t> </a:t>
            </a:r>
            <a:endParaRPr lang="en-AU" dirty="0">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763252EF-3032-004A-A4F1-02275F1210DD}"/>
              </a:ext>
            </a:extLst>
          </p:cNvPr>
          <p:cNvSpPr txBox="1"/>
          <p:nvPr/>
        </p:nvSpPr>
        <p:spPr>
          <a:xfrm>
            <a:off x="12970" y="1083008"/>
            <a:ext cx="9141143"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before salvation, we are controlled by the Flesh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saved, Holy Spirit moves in to live in our heart</a:t>
            </a:r>
          </a:p>
        </p:txBody>
      </p:sp>
      <p:sp>
        <p:nvSpPr>
          <p:cNvPr id="17" name="Rectangle 16">
            <a:extLst>
              <a:ext uri="{FF2B5EF4-FFF2-40B4-BE49-F238E27FC236}">
                <a16:creationId xmlns:a16="http://schemas.microsoft.com/office/drawing/2014/main" id="{18A68F8F-5447-884F-9128-06F5F6A41E32}"/>
              </a:ext>
            </a:extLst>
          </p:cNvPr>
          <p:cNvSpPr/>
          <p:nvPr/>
        </p:nvSpPr>
        <p:spPr>
          <a:xfrm>
            <a:off x="5220073" y="1083008"/>
            <a:ext cx="3910958"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24 </a:t>
            </a:r>
            <a:r>
              <a:rPr lang="en-AU" dirty="0">
                <a:latin typeface="Comic Sans MS" panose="030F0902030302020204" pitchFamily="66" charset="0"/>
                <a:ea typeface="Times New Roman" panose="02020603050405020304" pitchFamily="18" charset="0"/>
                <a:cs typeface="Times New Roman" panose="02020603050405020304" pitchFamily="18" charset="0"/>
              </a:rPr>
              <a:t>And those who belong to Christ Jesus have </a:t>
            </a:r>
            <a:r>
              <a:rPr lang="en-AU" b="1" dirty="0">
                <a:latin typeface="Comic Sans MS" panose="030F0902030302020204" pitchFamily="66" charset="0"/>
                <a:ea typeface="Times New Roman" panose="02020603050405020304" pitchFamily="18" charset="0"/>
                <a:cs typeface="Times New Roman" panose="02020603050405020304" pitchFamily="18" charset="0"/>
              </a:rPr>
              <a:t>crucified</a:t>
            </a:r>
            <a:r>
              <a:rPr lang="en-AU" dirty="0">
                <a:latin typeface="Comic Sans MS" panose="030F0902030302020204" pitchFamily="66" charset="0"/>
                <a:ea typeface="Times New Roman" panose="02020603050405020304" pitchFamily="18" charset="0"/>
                <a:cs typeface="Times New Roman" panose="02020603050405020304" pitchFamily="18" charset="0"/>
              </a:rPr>
              <a:t> the flesh with its passions and desires.</a:t>
            </a:r>
            <a:r>
              <a:rPr lang="en-AU" dirty="0"/>
              <a:t> </a:t>
            </a:r>
            <a:endParaRPr lang="en-AU" dirty="0">
              <a:latin typeface="Times New Roman" panose="02020603050405020304" pitchFamily="18" charset="0"/>
              <a:ea typeface="Times New Roman" panose="02020603050405020304" pitchFamily="18" charset="0"/>
            </a:endParaRPr>
          </a:p>
        </p:txBody>
      </p:sp>
      <p:sp>
        <p:nvSpPr>
          <p:cNvPr id="20" name="TextBox 19">
            <a:extLst>
              <a:ext uri="{FF2B5EF4-FFF2-40B4-BE49-F238E27FC236}">
                <a16:creationId xmlns:a16="http://schemas.microsoft.com/office/drawing/2014/main" id="{A1FE912D-8AD7-9E4A-9FE4-366D9F4E74D1}"/>
              </a:ext>
            </a:extLst>
          </p:cNvPr>
          <p:cNvSpPr txBox="1"/>
          <p:nvPr/>
        </p:nvSpPr>
        <p:spPr>
          <a:xfrm>
            <a:off x="12970" y="1653698"/>
            <a:ext cx="5184021"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be saved, means we renounce our old self (rotten to the core), to be born again in Christ</a:t>
            </a:r>
          </a:p>
        </p:txBody>
      </p:sp>
      <p:sp>
        <p:nvSpPr>
          <p:cNvPr id="21" name="TextBox 20">
            <a:extLst>
              <a:ext uri="{FF2B5EF4-FFF2-40B4-BE49-F238E27FC236}">
                <a16:creationId xmlns:a16="http://schemas.microsoft.com/office/drawing/2014/main" id="{33566FDD-3CEF-4542-97B4-1DA8D28ADCE0}"/>
              </a:ext>
            </a:extLst>
          </p:cNvPr>
          <p:cNvSpPr txBox="1"/>
          <p:nvPr/>
        </p:nvSpPr>
        <p:spPr>
          <a:xfrm>
            <a:off x="12970" y="2212148"/>
            <a:ext cx="914114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inner battle:  The desires of the flesh   </a:t>
            </a:r>
            <a:r>
              <a:rPr lang="en-AU" sz="2000" u="sng" dirty="0">
                <a:solidFill>
                  <a:srgbClr val="FFFF00"/>
                </a:solidFill>
                <a:latin typeface="Times New Roman" panose="02020603050405020304" pitchFamily="18" charset="0"/>
                <a:cs typeface="Times New Roman" panose="02020603050405020304" pitchFamily="18" charset="0"/>
              </a:rPr>
              <a:t>Vs</a:t>
            </a:r>
            <a:r>
              <a:rPr lang="en-AU" sz="2000" dirty="0">
                <a:solidFill>
                  <a:srgbClr val="FFFF00"/>
                </a:solidFill>
                <a:latin typeface="Times New Roman" panose="02020603050405020304" pitchFamily="18" charset="0"/>
                <a:cs typeface="Times New Roman" panose="02020603050405020304" pitchFamily="18" charset="0"/>
              </a:rPr>
              <a:t>   the Spirit of Christ Jesus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2" name="Rectangle 21">
            <a:extLst>
              <a:ext uri="{FF2B5EF4-FFF2-40B4-BE49-F238E27FC236}">
                <a16:creationId xmlns:a16="http://schemas.microsoft.com/office/drawing/2014/main" id="{BB1EE4A0-7D0F-3B4B-B7AF-F6FC92C26E12}"/>
              </a:ext>
            </a:extLst>
          </p:cNvPr>
          <p:cNvSpPr/>
          <p:nvPr/>
        </p:nvSpPr>
        <p:spPr>
          <a:xfrm>
            <a:off x="358102" y="3533092"/>
            <a:ext cx="8424936" cy="1477328"/>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rPr>
              <a:t>2 Peter 1:5–7 (ESV) </a:t>
            </a:r>
            <a:endParaRPr lang="en-AU" dirty="0">
              <a:latin typeface="Times New Roman" panose="02020603050405020304" pitchFamily="18" charset="0"/>
              <a:ea typeface="Times New Roman" panose="02020603050405020304" pitchFamily="18" charset="0"/>
            </a:endParaRPr>
          </a:p>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5 </a:t>
            </a:r>
            <a:r>
              <a:rPr lang="en-AU" dirty="0">
                <a:latin typeface="Comic Sans MS" panose="030F0902030302020204" pitchFamily="66" charset="0"/>
                <a:ea typeface="Times New Roman" panose="02020603050405020304" pitchFamily="18" charset="0"/>
                <a:cs typeface="Times New Roman" panose="02020603050405020304" pitchFamily="18" charset="0"/>
              </a:rPr>
              <a:t>For this very reason, </a:t>
            </a:r>
            <a:r>
              <a:rPr lang="en-AU" u="sng" dirty="0">
                <a:latin typeface="Comic Sans MS" panose="030F0902030302020204" pitchFamily="66" charset="0"/>
                <a:ea typeface="Times New Roman" panose="02020603050405020304" pitchFamily="18" charset="0"/>
                <a:cs typeface="Times New Roman" panose="02020603050405020304" pitchFamily="18" charset="0"/>
              </a:rPr>
              <a:t>make every effort</a:t>
            </a:r>
            <a:r>
              <a:rPr lang="en-AU" dirty="0">
                <a:latin typeface="Comic Sans MS" panose="030F0902030302020204" pitchFamily="66" charset="0"/>
                <a:ea typeface="Times New Roman" panose="02020603050405020304" pitchFamily="18" charset="0"/>
                <a:cs typeface="Times New Roman" panose="02020603050405020304" pitchFamily="18" charset="0"/>
              </a:rPr>
              <a:t> to supplement your faith with virtue, and virtue with knowledge,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6 </a:t>
            </a:r>
            <a:r>
              <a:rPr lang="en-AU" dirty="0">
                <a:latin typeface="Comic Sans MS" panose="030F0902030302020204" pitchFamily="66" charset="0"/>
                <a:ea typeface="Times New Roman" panose="02020603050405020304" pitchFamily="18" charset="0"/>
                <a:cs typeface="Times New Roman" panose="02020603050405020304" pitchFamily="18" charset="0"/>
              </a:rPr>
              <a:t>and knowledge with self-control, and self-control with steadfastness, and steadfastness with godliness,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7 </a:t>
            </a:r>
            <a:r>
              <a:rPr lang="en-AU" dirty="0">
                <a:latin typeface="Comic Sans MS" panose="030F0902030302020204" pitchFamily="66" charset="0"/>
                <a:ea typeface="Times New Roman" panose="02020603050405020304" pitchFamily="18" charset="0"/>
                <a:cs typeface="Times New Roman" panose="02020603050405020304" pitchFamily="18" charset="0"/>
              </a:rPr>
              <a:t>and godliness with brotherly affection, and brotherly affection with love.</a:t>
            </a:r>
            <a:r>
              <a:rPr lang="en-AU" dirty="0"/>
              <a:t> </a:t>
            </a:r>
            <a:endParaRPr lang="en-A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53197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Crucify the Flesh, to keep in step with the Spirit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B216115-3CE0-C640-8982-E1DA7E9527C2}"/>
              </a:ext>
            </a:extLst>
          </p:cNvPr>
          <p:cNvSpPr txBox="1"/>
          <p:nvPr/>
        </p:nvSpPr>
        <p:spPr>
          <a:xfrm>
            <a:off x="-1" y="337220"/>
            <a:ext cx="914114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Living by a moral code or system of ethics doesn’t deal with sin because sin is ‘a heart issue’</a:t>
            </a:r>
          </a:p>
        </p:txBody>
      </p:sp>
      <p:sp>
        <p:nvSpPr>
          <p:cNvPr id="14" name="Rectangle 13">
            <a:extLst>
              <a:ext uri="{FF2B5EF4-FFF2-40B4-BE49-F238E27FC236}">
                <a16:creationId xmlns:a16="http://schemas.microsoft.com/office/drawing/2014/main" id="{B129D158-FE1B-D049-ADCA-BBE90615583C}"/>
              </a:ext>
            </a:extLst>
          </p:cNvPr>
          <p:cNvSpPr/>
          <p:nvPr/>
        </p:nvSpPr>
        <p:spPr>
          <a:xfrm>
            <a:off x="35496" y="2139287"/>
            <a:ext cx="8856984" cy="369332"/>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dirty="0">
                <a:latin typeface="Comic Sans MS" panose="030F0902030302020204" pitchFamily="66" charset="0"/>
                <a:ea typeface="Times New Roman" panose="02020603050405020304" pitchFamily="18" charset="0"/>
                <a:cs typeface="Times New Roman" panose="02020603050405020304" pitchFamily="18" charset="0"/>
              </a:rPr>
              <a:t>But I say, walk by the Spirit, and you will not gratify the desires of the flesh.</a:t>
            </a:r>
            <a:r>
              <a:rPr lang="en-AU" dirty="0"/>
              <a:t> </a:t>
            </a:r>
            <a:endParaRPr lang="en-AU" dirty="0">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763252EF-3032-004A-A4F1-02275F1210DD}"/>
              </a:ext>
            </a:extLst>
          </p:cNvPr>
          <p:cNvSpPr txBox="1"/>
          <p:nvPr/>
        </p:nvSpPr>
        <p:spPr>
          <a:xfrm>
            <a:off x="12970" y="636457"/>
            <a:ext cx="9141143"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before salvation, we are controlled by the Flesh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saved, Holy Spirit moves in to live in our heart</a:t>
            </a:r>
          </a:p>
        </p:txBody>
      </p:sp>
      <p:sp>
        <p:nvSpPr>
          <p:cNvPr id="17" name="Rectangle 16">
            <a:extLst>
              <a:ext uri="{FF2B5EF4-FFF2-40B4-BE49-F238E27FC236}">
                <a16:creationId xmlns:a16="http://schemas.microsoft.com/office/drawing/2014/main" id="{18A68F8F-5447-884F-9128-06F5F6A41E32}"/>
              </a:ext>
            </a:extLst>
          </p:cNvPr>
          <p:cNvSpPr/>
          <p:nvPr/>
        </p:nvSpPr>
        <p:spPr>
          <a:xfrm>
            <a:off x="5220073" y="636457"/>
            <a:ext cx="3910958"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24 </a:t>
            </a:r>
            <a:r>
              <a:rPr lang="en-AU" dirty="0">
                <a:latin typeface="Comic Sans MS" panose="030F0902030302020204" pitchFamily="66" charset="0"/>
                <a:ea typeface="Times New Roman" panose="02020603050405020304" pitchFamily="18" charset="0"/>
                <a:cs typeface="Times New Roman" panose="02020603050405020304" pitchFamily="18" charset="0"/>
              </a:rPr>
              <a:t>And those who belong to Christ Jesus have </a:t>
            </a:r>
            <a:r>
              <a:rPr lang="en-AU" b="1" dirty="0">
                <a:latin typeface="Comic Sans MS" panose="030F0902030302020204" pitchFamily="66" charset="0"/>
                <a:ea typeface="Times New Roman" panose="02020603050405020304" pitchFamily="18" charset="0"/>
                <a:cs typeface="Times New Roman" panose="02020603050405020304" pitchFamily="18" charset="0"/>
              </a:rPr>
              <a:t>crucified</a:t>
            </a:r>
            <a:r>
              <a:rPr lang="en-AU" dirty="0">
                <a:latin typeface="Comic Sans MS" panose="030F0902030302020204" pitchFamily="66" charset="0"/>
                <a:ea typeface="Times New Roman" panose="02020603050405020304" pitchFamily="18" charset="0"/>
                <a:cs typeface="Times New Roman" panose="02020603050405020304" pitchFamily="18" charset="0"/>
              </a:rPr>
              <a:t> the flesh with its passions and desires.</a:t>
            </a:r>
            <a:r>
              <a:rPr lang="en-AU" dirty="0"/>
              <a:t> </a:t>
            </a:r>
            <a:endParaRPr lang="en-AU" dirty="0">
              <a:latin typeface="Times New Roman" panose="02020603050405020304" pitchFamily="18" charset="0"/>
              <a:ea typeface="Times New Roman" panose="02020603050405020304" pitchFamily="18" charset="0"/>
            </a:endParaRPr>
          </a:p>
        </p:txBody>
      </p:sp>
      <p:sp>
        <p:nvSpPr>
          <p:cNvPr id="20" name="TextBox 19">
            <a:extLst>
              <a:ext uri="{FF2B5EF4-FFF2-40B4-BE49-F238E27FC236}">
                <a16:creationId xmlns:a16="http://schemas.microsoft.com/office/drawing/2014/main" id="{A1FE912D-8AD7-9E4A-9FE4-366D9F4E74D1}"/>
              </a:ext>
            </a:extLst>
          </p:cNvPr>
          <p:cNvSpPr txBox="1"/>
          <p:nvPr/>
        </p:nvSpPr>
        <p:spPr>
          <a:xfrm>
            <a:off x="1314353" y="4580856"/>
            <a:ext cx="266429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Comic Sans MS" panose="030F0902030302020204" pitchFamily="66" charset="0"/>
                <a:cs typeface="Times New Roman" panose="02020603050405020304" pitchFamily="18" charset="0"/>
              </a:rPr>
              <a:t>and things like these</a:t>
            </a:r>
          </a:p>
        </p:txBody>
      </p:sp>
      <p:sp>
        <p:nvSpPr>
          <p:cNvPr id="21" name="TextBox 20">
            <a:extLst>
              <a:ext uri="{FF2B5EF4-FFF2-40B4-BE49-F238E27FC236}">
                <a16:creationId xmlns:a16="http://schemas.microsoft.com/office/drawing/2014/main" id="{33566FDD-3CEF-4542-97B4-1DA8D28ADCE0}"/>
              </a:ext>
            </a:extLst>
          </p:cNvPr>
          <p:cNvSpPr txBox="1"/>
          <p:nvPr/>
        </p:nvSpPr>
        <p:spPr>
          <a:xfrm>
            <a:off x="358103" y="1783383"/>
            <a:ext cx="803032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inner battle:  The desires of the flesh   </a:t>
            </a:r>
            <a:r>
              <a:rPr lang="en-AU" sz="2000" u="sng" dirty="0">
                <a:solidFill>
                  <a:srgbClr val="FFFF00"/>
                </a:solidFill>
                <a:latin typeface="Times New Roman" panose="02020603050405020304" pitchFamily="18" charset="0"/>
                <a:cs typeface="Times New Roman" panose="02020603050405020304" pitchFamily="18" charset="0"/>
              </a:rPr>
              <a:t>Vs</a:t>
            </a:r>
            <a:r>
              <a:rPr lang="en-AU" sz="2000" dirty="0">
                <a:solidFill>
                  <a:srgbClr val="FFFF00"/>
                </a:solidFill>
                <a:latin typeface="Times New Roman" panose="02020603050405020304" pitchFamily="18" charset="0"/>
                <a:cs typeface="Times New Roman" panose="02020603050405020304" pitchFamily="18" charset="0"/>
              </a:rPr>
              <a:t>   the Spirit of Christ Jesus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2" name="Rectangle 21">
            <a:extLst>
              <a:ext uri="{FF2B5EF4-FFF2-40B4-BE49-F238E27FC236}">
                <a16:creationId xmlns:a16="http://schemas.microsoft.com/office/drawing/2014/main" id="{BB1EE4A0-7D0F-3B4B-B7AF-F6FC92C26E12}"/>
              </a:ext>
            </a:extLst>
          </p:cNvPr>
          <p:cNvSpPr/>
          <p:nvPr/>
        </p:nvSpPr>
        <p:spPr>
          <a:xfrm>
            <a:off x="395536" y="2543007"/>
            <a:ext cx="7166226" cy="369332"/>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25 </a:t>
            </a:r>
            <a:r>
              <a:rPr lang="en-AU" dirty="0">
                <a:latin typeface="Comic Sans MS" panose="030F0902030302020204" pitchFamily="66" charset="0"/>
                <a:ea typeface="Times New Roman" panose="02020603050405020304" pitchFamily="18" charset="0"/>
                <a:cs typeface="Times New Roman" panose="02020603050405020304" pitchFamily="18" charset="0"/>
              </a:rPr>
              <a:t>If we live by the Spirit, let us also keep in step with the Spirit.</a:t>
            </a:r>
            <a:r>
              <a:rPr lang="en-AU" dirty="0"/>
              <a:t> </a:t>
            </a:r>
            <a:endParaRPr lang="en-AU" dirty="0">
              <a:latin typeface="Times New Roman" panose="02020603050405020304" pitchFamily="18" charset="0"/>
              <a:ea typeface="Times New Roman" panose="02020603050405020304" pitchFamily="18" charset="0"/>
            </a:endParaRPr>
          </a:p>
        </p:txBody>
      </p:sp>
      <p:sp>
        <p:nvSpPr>
          <p:cNvPr id="23" name="TextBox 22">
            <a:extLst>
              <a:ext uri="{FF2B5EF4-FFF2-40B4-BE49-F238E27FC236}">
                <a16:creationId xmlns:a16="http://schemas.microsoft.com/office/drawing/2014/main" id="{D60F1CCC-A8E5-6B4C-B53B-B6742CF8ADCE}"/>
              </a:ext>
            </a:extLst>
          </p:cNvPr>
          <p:cNvSpPr txBox="1"/>
          <p:nvPr/>
        </p:nvSpPr>
        <p:spPr>
          <a:xfrm>
            <a:off x="7907" y="2905306"/>
            <a:ext cx="3916021"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works of the flesh are evident: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id="{5F9F58EB-2396-974E-BEBC-2FBBE4078332}"/>
              </a:ext>
            </a:extLst>
          </p:cNvPr>
          <p:cNvSpPr txBox="1"/>
          <p:nvPr/>
        </p:nvSpPr>
        <p:spPr>
          <a:xfrm>
            <a:off x="12970" y="3204559"/>
            <a:ext cx="9141143" cy="1754326"/>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Comic Sans MS" panose="030F0902030302020204" pitchFamily="66" charset="0"/>
                <a:cs typeface="Times New Roman" panose="02020603050405020304" pitchFamily="18" charset="0"/>
              </a:rPr>
              <a:t>sexual immorality  </a:t>
            </a:r>
            <a:r>
              <a:rPr lang="en-AU" dirty="0">
                <a:solidFill>
                  <a:schemeClr val="bg1"/>
                </a:solidFill>
                <a:latin typeface="Times New Roman" panose="02020603050405020304" pitchFamily="18" charset="0"/>
                <a:cs typeface="Times New Roman" panose="02020603050405020304" pitchFamily="18" charset="0"/>
              </a:rPr>
              <a:t> (sex outside of marriage as God intended);    </a:t>
            </a:r>
            <a:r>
              <a:rPr lang="en-AU" dirty="0">
                <a:solidFill>
                  <a:schemeClr val="bg1"/>
                </a:solidFill>
                <a:latin typeface="Comic Sans MS" panose="030F0902030302020204" pitchFamily="66" charset="0"/>
                <a:cs typeface="Times New Roman" panose="02020603050405020304" pitchFamily="18" charset="0"/>
              </a:rPr>
              <a:t>impurity</a:t>
            </a:r>
            <a:r>
              <a:rPr lang="en-AU" dirty="0">
                <a:solidFill>
                  <a:schemeClr val="bg1"/>
                </a:solidFill>
                <a:latin typeface="Times New Roman" panose="02020603050405020304" pitchFamily="18" charset="0"/>
                <a:cs typeface="Times New Roman" panose="02020603050405020304" pitchFamily="18" charset="0"/>
              </a:rPr>
              <a:t>;    </a:t>
            </a:r>
            <a:r>
              <a:rPr lang="en-AU" dirty="0">
                <a:solidFill>
                  <a:schemeClr val="bg1"/>
                </a:solidFill>
                <a:latin typeface="Comic Sans MS" panose="030F0902030302020204" pitchFamily="66" charset="0"/>
                <a:cs typeface="Times New Roman" panose="02020603050405020304" pitchFamily="18" charset="0"/>
              </a:rPr>
              <a:t>sensuality</a:t>
            </a:r>
          </a:p>
          <a:p>
            <a:pPr marL="182563" indent="-182563">
              <a:buFont typeface="Arial" panose="020B0604020202020204" pitchFamily="34" charset="0"/>
              <a:buChar char="•"/>
            </a:pPr>
            <a:r>
              <a:rPr lang="en-AU" dirty="0">
                <a:solidFill>
                  <a:schemeClr val="bg1"/>
                </a:solidFill>
                <a:latin typeface="Comic Sans MS" panose="030F0902030302020204" pitchFamily="66" charset="0"/>
                <a:cs typeface="Times New Roman" panose="02020603050405020304" pitchFamily="18" charset="0"/>
              </a:rPr>
              <a:t>idolatry</a:t>
            </a:r>
            <a:r>
              <a:rPr lang="en-AU" dirty="0">
                <a:solidFill>
                  <a:schemeClr val="bg1"/>
                </a:solidFill>
                <a:latin typeface="Times New Roman" panose="02020603050405020304" pitchFamily="18" charset="0"/>
                <a:cs typeface="Times New Roman" panose="02020603050405020304" pitchFamily="18" charset="0"/>
              </a:rPr>
              <a:t>  (to worship a god of our own making)</a:t>
            </a:r>
          </a:p>
          <a:p>
            <a:pPr marL="182563" indent="-182563">
              <a:buFont typeface="Arial" panose="020B0604020202020204" pitchFamily="34" charset="0"/>
              <a:buChar char="•"/>
            </a:pPr>
            <a:r>
              <a:rPr lang="en-AU" dirty="0">
                <a:solidFill>
                  <a:schemeClr val="bg1"/>
                </a:solidFill>
                <a:latin typeface="Comic Sans MS" panose="030F0902030302020204" pitchFamily="66" charset="0"/>
                <a:cs typeface="Times New Roman" panose="02020603050405020304" pitchFamily="18" charset="0"/>
              </a:rPr>
              <a:t>sorcery</a:t>
            </a:r>
            <a:r>
              <a:rPr lang="en-AU" dirty="0">
                <a:solidFill>
                  <a:schemeClr val="bg1"/>
                </a:solidFill>
                <a:latin typeface="Times New Roman" panose="02020603050405020304" pitchFamily="18" charset="0"/>
                <a:cs typeface="Times New Roman" panose="02020603050405020304" pitchFamily="18" charset="0"/>
              </a:rPr>
              <a:t>  (Using spiritual powers to do the supernatural;  witchcraft;  water divining;  drug use)</a:t>
            </a:r>
          </a:p>
          <a:p>
            <a:pPr marL="182563" indent="-182563">
              <a:buFont typeface="Arial" panose="020B0604020202020204" pitchFamily="34" charset="0"/>
              <a:buChar char="•"/>
            </a:pPr>
            <a:r>
              <a:rPr lang="en-AU" dirty="0">
                <a:solidFill>
                  <a:schemeClr val="bg1"/>
                </a:solidFill>
                <a:latin typeface="Comic Sans MS" panose="030F0902030302020204" pitchFamily="66" charset="0"/>
                <a:cs typeface="Times New Roman" panose="02020603050405020304" pitchFamily="18" charset="0"/>
              </a:rPr>
              <a:t>enmity;  strife;  jealousy;  fits of anger;  rivalries;  dissensions;  divisions;  envy</a:t>
            </a:r>
          </a:p>
          <a:p>
            <a:pPr marL="182563" indent="-182563">
              <a:buFont typeface="Arial" panose="020B0604020202020204" pitchFamily="34" charset="0"/>
              <a:buChar char="•"/>
            </a:pPr>
            <a:r>
              <a:rPr lang="en-AU" dirty="0">
                <a:solidFill>
                  <a:schemeClr val="bg1"/>
                </a:solidFill>
                <a:latin typeface="Comic Sans MS" panose="030F0902030302020204" pitchFamily="66" charset="0"/>
                <a:cs typeface="Times New Roman" panose="02020603050405020304" pitchFamily="18" charset="0"/>
              </a:rPr>
              <a:t>drunkenness</a:t>
            </a:r>
          </a:p>
          <a:p>
            <a:pPr marL="182563" indent="-182563">
              <a:buFont typeface="Arial" panose="020B0604020202020204" pitchFamily="34" charset="0"/>
              <a:buChar char="•"/>
            </a:pPr>
            <a:r>
              <a:rPr lang="en-AU" dirty="0">
                <a:solidFill>
                  <a:schemeClr val="bg1"/>
                </a:solidFill>
                <a:latin typeface="Comic Sans MS" panose="030F0902030302020204" pitchFamily="66" charset="0"/>
                <a:cs typeface="Times New Roman" panose="02020603050405020304" pitchFamily="18" charset="0"/>
              </a:rPr>
              <a:t>orgies</a:t>
            </a:r>
          </a:p>
        </p:txBody>
      </p:sp>
      <p:sp>
        <p:nvSpPr>
          <p:cNvPr id="2" name="TextBox 1">
            <a:extLst>
              <a:ext uri="{FF2B5EF4-FFF2-40B4-BE49-F238E27FC236}">
                <a16:creationId xmlns:a16="http://schemas.microsoft.com/office/drawing/2014/main" id="{C7B2B8E8-1481-864B-ADD6-A85EF31269EB}"/>
              </a:ext>
            </a:extLst>
          </p:cNvPr>
          <p:cNvSpPr txBox="1"/>
          <p:nvPr/>
        </p:nvSpPr>
        <p:spPr>
          <a:xfrm>
            <a:off x="4450510" y="4369668"/>
            <a:ext cx="4680520" cy="646331"/>
          </a:xfrm>
          <a:prstGeom prst="rect">
            <a:avLst/>
          </a:prstGeom>
          <a:noFill/>
          <a:ln w="28575">
            <a:solidFill>
              <a:schemeClr val="bg1"/>
            </a:solidFill>
          </a:ln>
        </p:spPr>
        <p:txBody>
          <a:bodyPr wrap="square" rtlCol="0">
            <a:spAutoFit/>
          </a:bodyPr>
          <a:lstStyle/>
          <a:p>
            <a:r>
              <a:rPr lang="en-AU" dirty="0">
                <a:solidFill>
                  <a:schemeClr val="bg1"/>
                </a:solidFill>
              </a:rPr>
              <a:t>The Spirit urges us to love, but the flesh causes us to treat others with vile contempt</a:t>
            </a:r>
          </a:p>
        </p:txBody>
      </p:sp>
      <p:sp>
        <p:nvSpPr>
          <p:cNvPr id="25" name="Rectangle 24">
            <a:extLst>
              <a:ext uri="{FF2B5EF4-FFF2-40B4-BE49-F238E27FC236}">
                <a16:creationId xmlns:a16="http://schemas.microsoft.com/office/drawing/2014/main" id="{C2580D7D-5DF3-3E44-B3A9-4C45D6C4B006}"/>
              </a:ext>
            </a:extLst>
          </p:cNvPr>
          <p:cNvSpPr/>
          <p:nvPr/>
        </p:nvSpPr>
        <p:spPr>
          <a:xfrm>
            <a:off x="35496" y="5048487"/>
            <a:ext cx="5874684" cy="646331"/>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cs typeface="Times New Roman" panose="02020603050405020304" pitchFamily="18" charset="0"/>
              </a:rPr>
              <a:t>I warn you, as I warned you before, that those who do such things will not inherit the kingdom of God.</a:t>
            </a:r>
            <a:r>
              <a:rPr lang="en-AU" dirty="0"/>
              <a:t> </a:t>
            </a:r>
            <a:endParaRPr lang="en-AU" dirty="0">
              <a:latin typeface="Times New Roman" panose="02020603050405020304" pitchFamily="18" charset="0"/>
              <a:ea typeface="Times New Roman" panose="02020603050405020304" pitchFamily="18" charset="0"/>
            </a:endParaRPr>
          </a:p>
        </p:txBody>
      </p:sp>
      <p:sp>
        <p:nvSpPr>
          <p:cNvPr id="26" name="TextBox 25">
            <a:extLst>
              <a:ext uri="{FF2B5EF4-FFF2-40B4-BE49-F238E27FC236}">
                <a16:creationId xmlns:a16="http://schemas.microsoft.com/office/drawing/2014/main" id="{144151AD-282A-A142-B87D-534DAD2BE488}"/>
              </a:ext>
            </a:extLst>
          </p:cNvPr>
          <p:cNvSpPr txBox="1"/>
          <p:nvPr/>
        </p:nvSpPr>
        <p:spPr>
          <a:xfrm>
            <a:off x="6012160" y="4974826"/>
            <a:ext cx="2459616" cy="707886"/>
          </a:xfrm>
          <a:prstGeom prst="rect">
            <a:avLst/>
          </a:prstGeom>
          <a:noFill/>
          <a:ln>
            <a:noFill/>
          </a:ln>
        </p:spPr>
        <p:txBody>
          <a:bodyPr wrap="square" rtlCol="0">
            <a:spAutoFit/>
          </a:bodyPr>
          <a:lstStyle/>
          <a:p>
            <a:pPr marL="6350" indent="-6350"/>
            <a:r>
              <a:rPr lang="en-AU" sz="2000" u="sng" dirty="0">
                <a:solidFill>
                  <a:srgbClr val="FFFF00"/>
                </a:solidFill>
                <a:latin typeface="Comic Sans MS" panose="030F0902030302020204" pitchFamily="66" charset="0"/>
                <a:cs typeface="Times New Roman" panose="02020603050405020304" pitchFamily="18" charset="0"/>
              </a:rPr>
              <a:t>But</a:t>
            </a:r>
            <a:r>
              <a:rPr lang="en-AU" sz="2000" dirty="0">
                <a:solidFill>
                  <a:srgbClr val="FFFF00"/>
                </a:solidFill>
                <a:latin typeface="Comic Sans MS" panose="030F0902030302020204" pitchFamily="66" charset="0"/>
                <a:cs typeface="Times New Roman" panose="02020603050405020304" pitchFamily="18" charset="0"/>
              </a:rPr>
              <a:t> the fruit of the Spirit is....</a:t>
            </a:r>
            <a:endParaRPr lang="en-AU" u="sng" dirty="0">
              <a:solidFill>
                <a:schemeClr val="bg1"/>
              </a:solidFill>
              <a:latin typeface="Comic Sans MS" panose="030F0902030302020204" pitchFamily="66" charset="0"/>
              <a:cs typeface="Times New Roman" panose="02020603050405020304" pitchFamily="18" charset="0"/>
            </a:endParaRPr>
          </a:p>
        </p:txBody>
      </p:sp>
    </p:spTree>
    <p:extLst>
      <p:ext uri="{BB962C8B-B14F-4D97-AF65-F5344CB8AC3E}">
        <p14:creationId xmlns:p14="http://schemas.microsoft.com/office/powerpoint/2010/main" val="3394379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
                                            <p:txEl>
                                              <p:pRg st="5" end="5"/>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3" grpId="0"/>
      <p:bldP spid="24" grpId="0" uiExpand="1" build="p"/>
      <p:bldP spid="2" grpId="0" animBg="1"/>
      <p:bldP spid="25" grpId="0" animBg="1"/>
      <p:bldP spid="26"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127353</TotalTime>
  <Words>1214</Words>
  <Application>Microsoft Macintosh PowerPoint</Application>
  <PresentationFormat>On-screen Show (16:10)</PresentationFormat>
  <Paragraphs>63</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2155</cp:revision>
  <cp:lastPrinted>2021-05-14T08:43:03Z</cp:lastPrinted>
  <dcterms:created xsi:type="dcterms:W3CDTF">2016-11-04T06:28:01Z</dcterms:created>
  <dcterms:modified xsi:type="dcterms:W3CDTF">2021-05-16T03:40:09Z</dcterms:modified>
</cp:coreProperties>
</file>